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2" r:id="rId2"/>
    <p:sldId id="333" r:id="rId3"/>
    <p:sldId id="334" r:id="rId4"/>
    <p:sldId id="338" r:id="rId5"/>
    <p:sldId id="342" r:id="rId6"/>
    <p:sldId id="353" r:id="rId7"/>
    <p:sldId id="343" r:id="rId8"/>
    <p:sldId id="349" r:id="rId9"/>
    <p:sldId id="344" r:id="rId10"/>
    <p:sldId id="354" r:id="rId11"/>
    <p:sldId id="345" r:id="rId12"/>
    <p:sldId id="355" r:id="rId13"/>
    <p:sldId id="356" r:id="rId14"/>
    <p:sldId id="346" r:id="rId15"/>
    <p:sldId id="347" r:id="rId16"/>
    <p:sldId id="357" r:id="rId17"/>
    <p:sldId id="358" r:id="rId18"/>
    <p:sldId id="348" r:id="rId19"/>
    <p:sldId id="359" r:id="rId20"/>
    <p:sldId id="360" r:id="rId21"/>
    <p:sldId id="351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F2CF64-7113-07E0-B9B2-B2CBFF78616F}" name="Vojislav Simic" initials="VS" userId="Vojislav Simic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AC09-3816-432C-8646-EE90308151F8}" type="datetimeFigureOut">
              <a:t>15-Sep-22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3B8E-7D63-4B2C-8CB6-ED5B9BF6F1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C3B8E-7D63-4B2C-8CB6-ED5B9BF6F18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7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9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2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9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5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78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0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9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6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4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2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7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3B8E-7D63-4B2C-8CB6-ED5B9BF6F18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5BEE-B8B1-4291-B892-8499A6DFA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531DB-F181-4FD4-9982-2C4E079F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514D-25F8-4F7F-9855-F834A09D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57E72-79EF-43AB-994E-FBDE4AFD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354D-F256-4627-8C74-08B003FD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62CC-BCAB-4DAC-B47D-4E80E17B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4DEB2-8223-4FED-9878-6880ED127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4D196-8814-4855-BA16-E69FFECC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BD61D-1025-46A0-A946-AE16ACF0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8FECB-0B0C-4A98-868E-E5D84E7C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C17F5-81D7-4C7D-B4C3-81F58376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8BB1A-C4F5-427D-97E0-B2E277E2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B6B7C-C9AD-4326-8FAC-E8CC44D0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A4452-DC1B-45B0-B2AC-DD984659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21F4-BBA7-4D9F-BD50-8C2B2A3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B427-CB9C-4044-ADDA-8822B353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E5919-A1AE-4AFA-A3A4-3E6E8001D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73CCC-2C2F-469F-8E19-F99490AF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2D362-1ED8-4EA6-A1BA-3BFC0E79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27A7D-099B-4DD9-8FB2-B829AFD0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C5B1-EAD5-426F-91A7-2D5E993E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BFB93-ADED-4EF1-B764-EE8E1DB8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3735-A504-4699-BB3F-8453BAA6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91AFD-A9C0-4213-AB09-CE9B2F71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CFDC-C105-40D2-912E-330E73A2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ACB1-253C-4FCD-AA8D-59C4271D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67A3-B9E5-494C-8CDA-F7ABD718B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FF945-4EA7-479D-BD71-1B30190D0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1174F-F1FA-431F-882C-0D95B33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4A5CE-7969-4787-B930-D883711A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C573-CADF-44B6-9E96-0CC1AF69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F165-F772-463C-88B3-77101C5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D2B04-F429-4B6E-931D-3DFA4297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20A14-10A0-47E1-9A66-6089CBED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77C2C-063E-4B9F-AAE0-662757302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96896-51B6-4E2E-9F99-74AC63C54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C4C3F-16AB-48CE-B8F8-97029EB0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5B89D-D35C-4C65-ADF2-ABEA998E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ECBDD-D3B7-4CAA-BA11-3E50C6EE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0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79B0-1001-4065-8FF0-F848D720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F0CF6-9A50-43FE-BD4B-479DBD21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57E98-F2F5-4ACE-B34D-44B91CED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BC6B3-C47D-417F-A4A2-932D30C5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0FEDE-EFCD-4C05-84D8-2CCF30D0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0F2CF-25C0-441E-8D7C-39BE6EE2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4B5E-9F6E-4586-B4C9-B9362AC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34-3EF8-4559-B15D-1BFDBD46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6AB2-B037-4C7F-B830-2E3B3A348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F1AF1-D942-42DF-8987-EE46F4E83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0124F-9FBD-4C77-B9BC-022EADE1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890BE-17FE-4E35-8BBA-C1966588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9E53F-3302-43D3-B1DE-5E3CE3BA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5BCF-6F3D-4534-9B4B-C8A6576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9FBC1-56DF-44A7-A4E1-5236B9BBA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42B8-EFF4-499E-BD7A-AE7172301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CD598-5AEF-40EC-AFA3-955862D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49199-B301-472F-9F86-D91B9DFF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3E9B6-6784-4799-B940-6171F46A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3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38BD1F-57D6-4803-84D3-B50732AA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487A1-34B0-4F0F-82F2-AB5A7CE3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AED4-891E-40EC-B1CA-06984DAC6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C280-7322-4D45-8070-708DE1F74C3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233B-2843-4F8B-91CC-463986F3B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1970C-09D5-4952-A057-A348B3862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7665-B412-426A-A20F-1CF2AF00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faktura.mfin.gov.rs/" TargetMode="Externa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moefaktura.mfin.gov.rs/login" TargetMode="External"/><Relationship Id="rId5" Type="http://schemas.openxmlformats.org/officeDocument/2006/relationships/hyperlink" Target="https://efaktura.mfin.gov.rs/login" TargetMode="Externa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podrskaefaktura@mfin.gov.rs" TargetMode="Externa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faktura.gov.rs/" TargetMode="Externa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kjs.trezor.gov.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rs.gov.rs/pib.html" TargetMode="External"/><Relationship Id="rId5" Type="http://schemas.openxmlformats.org/officeDocument/2006/relationships/hyperlink" Target="https://www.apr.gov.rs/" TargetMode="Externa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1842" y="577989"/>
            <a:ext cx="2906836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>
            <a:off x="939315" y="3047176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sr-Latn-RS" sz="2800" b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6828C-7B1E-45BF-A275-E066DB1D7B52}"/>
              </a:ext>
            </a:extLst>
          </p:cNvPr>
          <p:cNvSpPr txBox="1"/>
          <p:nvPr/>
        </p:nvSpPr>
        <p:spPr>
          <a:xfrm>
            <a:off x="1425255" y="2679538"/>
            <a:ext cx="96299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cs typeface="Calibri" panose="020F0502020204030204"/>
              </a:rPr>
              <a:t>Вебинар: Регистровање налога на Порталу за електронску идентификацију (еИД), пријава на Систем електронских фактура и додељивање корисничких улога</a:t>
            </a:r>
            <a:endParaRPr lang="en-US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926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B0492E-05EE-4005-B945-621765910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86" y="955385"/>
            <a:ext cx="8901150" cy="5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Додељивање корисничких улога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2324325"/>
            <a:ext cx="9135279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ru-RU" sz="2100" dirty="0">
                <a:solidFill>
                  <a:prstClr val="black"/>
                </a:solidFill>
                <a:cs typeface="Calibri" panose="020F0502020204030204"/>
              </a:rPr>
              <a:t>Законски заступник одабиром опције Подешавања / Корисници </a:t>
            </a:r>
            <a:r>
              <a:rPr lang="sr-Cyrl-RS" sz="2100" dirty="0">
                <a:solidFill>
                  <a:prstClr val="black"/>
                </a:solidFill>
                <a:cs typeface="Calibri" panose="020F0502020204030204"/>
              </a:rPr>
              <a:t>има могућност да дода новог корисника на СЕФ-у.</a:t>
            </a:r>
          </a:p>
          <a:p>
            <a:pPr lvl="0" algn="ctr">
              <a:defRPr/>
            </a:pPr>
            <a:endParaRPr kumimoji="0" lang="sr-Cyrl-RS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  <a:p>
            <a:pPr lvl="0" algn="ctr">
              <a:defRPr/>
            </a:pPr>
            <a:r>
              <a:rPr lang="sr-Cyrl-RS" sz="2100" u="sng" dirty="0">
                <a:solidFill>
                  <a:prstClr val="black"/>
                </a:solidFill>
                <a:cs typeface="Calibri" panose="020F0502020204030204"/>
              </a:rPr>
              <a:t>Корисничке улоге су следеће:</a:t>
            </a:r>
          </a:p>
          <a:p>
            <a:pPr lvl="0" algn="ctr">
              <a:defRPr/>
            </a:pPr>
            <a:endParaRPr lang="sr-Cyrl-RS" sz="2100" dirty="0">
              <a:solidFill>
                <a:prstClr val="black"/>
              </a:solidFill>
              <a:cs typeface="Calibri" panose="020F0502020204030204"/>
            </a:endParaRPr>
          </a:p>
          <a:p>
            <a:pPr lvl="0" algn="ctr">
              <a:defRPr/>
            </a:pPr>
            <a:r>
              <a:rPr kumimoji="0" lang="sr-Cyrl-R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/>
              </a:rPr>
              <a:t>Администратор</a:t>
            </a:r>
          </a:p>
          <a:p>
            <a:pPr lvl="0" algn="ctr">
              <a:defRPr/>
            </a:pPr>
            <a:r>
              <a:rPr lang="sr-Cyrl-RS" sz="2100" dirty="0">
                <a:solidFill>
                  <a:prstClr val="black"/>
                </a:solidFill>
                <a:cs typeface="Calibri" panose="020F0502020204030204"/>
              </a:rPr>
              <a:t>Корисник за улазне документе</a:t>
            </a:r>
          </a:p>
          <a:p>
            <a:pPr lvl="0" algn="ctr">
              <a:defRPr/>
            </a:pPr>
            <a:r>
              <a:rPr kumimoji="0" lang="sr-Cyrl-R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/>
              </a:rPr>
              <a:t>Корисник</a:t>
            </a:r>
            <a:r>
              <a:rPr kumimoji="0" lang="sr-Cyrl-RS" sz="21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/>
              </a:rPr>
              <a:t> за излазне </a:t>
            </a:r>
            <a:r>
              <a:rPr kumimoji="0" lang="sr-Cyrl-RS" sz="21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/>
              </a:rPr>
              <a:t>документе</a:t>
            </a:r>
            <a:endParaRPr kumimoji="0" lang="sr-Cyrl-RS" sz="21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  <a:p>
            <a:pPr lvl="0" algn="ctr">
              <a:defRPr/>
            </a:pPr>
            <a:r>
              <a:rPr lang="sr-Cyrl-RS" sz="2100" baseline="0" dirty="0">
                <a:solidFill>
                  <a:prstClr val="black"/>
                </a:solidFill>
                <a:cs typeface="Calibri" panose="020F0502020204030204"/>
              </a:rPr>
              <a:t>Корисник</a:t>
            </a:r>
            <a:r>
              <a:rPr lang="sr-Cyrl-RS" sz="2100" dirty="0">
                <a:solidFill>
                  <a:prstClr val="black"/>
                </a:solidFill>
                <a:cs typeface="Calibri" panose="020F0502020204030204"/>
              </a:rPr>
              <a:t> (за улазне и излазне документе)</a:t>
            </a:r>
          </a:p>
          <a:p>
            <a:pPr lvl="0" algn="ctr">
              <a:defRPr/>
            </a:pPr>
            <a:r>
              <a:rPr lang="sr-Cyrl-RS" sz="2100" dirty="0">
                <a:solidFill>
                  <a:prstClr val="black"/>
                </a:solidFill>
                <a:cs typeface="Calibri" panose="020F0502020204030204"/>
              </a:rPr>
              <a:t>Ревизор</a:t>
            </a: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980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7057" y="5029200"/>
            <a:ext cx="598714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8008" y="5029200"/>
            <a:ext cx="815735" cy="631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2BBD25A-2E3A-4227-9D89-0341289A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8" y="567992"/>
            <a:ext cx="10535983" cy="60472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947057" y="5029200"/>
            <a:ext cx="598714" cy="63137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7143" y="1611086"/>
            <a:ext cx="1894114" cy="14586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0A3D79-E935-4226-815D-56BD27A7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2" y="1087211"/>
            <a:ext cx="11680556" cy="49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4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Додељивање корисничке улоге на СЕФ-у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74854" y="2934867"/>
            <a:ext cx="91352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cs typeface="Calibri" panose="020F0502020204030204"/>
              </a:rPr>
              <a:t>После уноса обавезних података законски заступник кликом на дугме „Пошаљи позив“ додаје новог корисника на СЕФ.</a:t>
            </a:r>
          </a:p>
          <a:p>
            <a:pPr lvl="0" algn="just">
              <a:defRPr/>
            </a:pPr>
            <a:endParaRPr lang="ru-RU" sz="2400" dirty="0">
              <a:solidFill>
                <a:prstClr val="black"/>
              </a:solidFill>
              <a:cs typeface="Calibri" panose="020F0502020204030204"/>
            </a:endParaRPr>
          </a:p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cs typeface="Calibri" panose="020F0502020204030204"/>
              </a:rPr>
              <a:t>Систем електронских фактура аутоматски прослеђује позив новом кориснику на унету адресу електронске поште.</a:t>
            </a:r>
          </a:p>
          <a:p>
            <a:pPr lvl="0" algn="just"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715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Прихватање корисничке улоге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2697844"/>
            <a:ext cx="9135279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cs typeface="Calibri" panose="020F0502020204030204"/>
              </a:rPr>
              <a:t>Новом кориснику СЕФ-а на наведену адресу електронске поште стиже обавештење да је додат на платформу е-Фактура.</a:t>
            </a:r>
          </a:p>
          <a:p>
            <a:pPr lvl="0" algn="just"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759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0774AD-15FA-4331-AE16-74239D141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" y="1107159"/>
            <a:ext cx="11060624" cy="48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A7E24C-62AD-4B28-B963-1669A317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720397"/>
            <a:ext cx="11380922" cy="56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Прихватање корисничке улоге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2622330"/>
            <a:ext cx="913527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prstClr val="black"/>
                </a:solidFill>
                <a:cs typeface="Calibri" panose="020F0502020204030204"/>
              </a:rPr>
              <a:t>Нови корисник путем опције „Активирај“ у телу поруке електронске поште коју је примио, активира свој налог на Систему електронских фактура.</a:t>
            </a:r>
          </a:p>
          <a:p>
            <a:pPr lvl="0" algn="just"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  <a:p>
            <a:pPr lvl="0" algn="just">
              <a:defRPr/>
            </a:pPr>
            <a:r>
              <a:rPr lang="ru-RU" sz="2000" dirty="0">
                <a:solidFill>
                  <a:prstClr val="black"/>
                </a:solidFill>
                <a:cs typeface="Calibri" panose="020F0502020204030204"/>
              </a:rPr>
              <a:t>Корисник ће прво бити преусмерен на Портал за електронску идентификацију.</a:t>
            </a:r>
          </a:p>
          <a:p>
            <a:pPr lvl="0" algn="just"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  <a:p>
            <a:pPr lvl="0" algn="just">
              <a:defRPr/>
            </a:pPr>
            <a:r>
              <a:rPr lang="ru-RU" sz="2000" noProof="0" dirty="0">
                <a:solidFill>
                  <a:prstClr val="black"/>
                </a:solidFill>
                <a:cs typeface="Calibri" panose="020F0502020204030204"/>
              </a:rPr>
              <a:t>Корисник се пријављује путем личног квалификованог електронског сертификата.</a:t>
            </a:r>
          </a:p>
          <a:p>
            <a:pPr lvl="0" algn="just">
              <a:defRPr/>
            </a:pPr>
            <a:endParaRPr kumimoji="0" lang="ru-RU" sz="2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  <a:p>
            <a:pPr lvl="0" algn="just">
              <a:defRPr/>
            </a:pPr>
            <a:r>
              <a:rPr lang="ru-RU" sz="2000" noProof="0" dirty="0">
                <a:solidFill>
                  <a:prstClr val="black"/>
                </a:solidFill>
                <a:cs typeface="Calibri" panose="020F0502020204030204"/>
              </a:rPr>
              <a:t>Активациони линк користите само за потврду корисничке улоге. Сваки следећи пут СЕФ-у приступате путем линка: </a:t>
            </a:r>
            <a:r>
              <a:rPr lang="sr-Latn-RS" sz="2000" noProof="0" dirty="0">
                <a:solidFill>
                  <a:prstClr val="black"/>
                </a:solidFill>
                <a:cs typeface="Calibri" panose="020F0502020204030204"/>
                <a:hlinkClick r:id="rId5"/>
              </a:rPr>
              <a:t>https://efaktura.mfin.gov.rs/</a:t>
            </a:r>
            <a:r>
              <a:rPr lang="sr-Latn-RS" sz="2000" noProof="0" dirty="0">
                <a:solidFill>
                  <a:prstClr val="black"/>
                </a:solidFill>
                <a:cs typeface="Calibri" panose="020F0502020204030204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83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EF838C-4261-4DBA-BBFE-FE400E3E2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34" y="779447"/>
            <a:ext cx="10147131" cy="60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2E757-DEF2-4DB0-9E4C-6D265C401923}"/>
              </a:ext>
            </a:extLst>
          </p:cNvPr>
          <p:cNvSpPr txBox="1"/>
          <p:nvPr/>
        </p:nvSpPr>
        <p:spPr>
          <a:xfrm rot="-10800000" flipV="1">
            <a:off x="851540" y="2125853"/>
            <a:ext cx="106736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Продукциона верзија Система електронских фактура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CA87D-E6F2-4ED5-9BFA-23B0BEB584D3}"/>
              </a:ext>
            </a:extLst>
          </p:cNvPr>
          <p:cNvSpPr txBox="1"/>
          <p:nvPr/>
        </p:nvSpPr>
        <p:spPr>
          <a:xfrm rot="-10800000" flipV="1">
            <a:off x="957445" y="2665910"/>
            <a:ext cx="10673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  <a:hlinkClick r:id="rId5"/>
              </a:rPr>
              <a:t>efaktura.mfin.gov.rs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hlinkClick r:id="rId5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84972-1587-46B0-B37C-487E1CB775C6}"/>
              </a:ext>
            </a:extLst>
          </p:cNvPr>
          <p:cNvSpPr txBox="1"/>
          <p:nvPr/>
        </p:nvSpPr>
        <p:spPr>
          <a:xfrm rot="-10800000" flipV="1">
            <a:off x="851540" y="3735094"/>
            <a:ext cx="106736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Демо верзија Система електронских фактура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9AD46-358F-4FE1-AEA0-C784A21924F8}"/>
              </a:ext>
            </a:extLst>
          </p:cNvPr>
          <p:cNvSpPr txBox="1"/>
          <p:nvPr/>
        </p:nvSpPr>
        <p:spPr>
          <a:xfrm rot="-10800000" flipV="1">
            <a:off x="1029770" y="4373328"/>
            <a:ext cx="10673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  <a:hlinkClick r:id="rId6"/>
              </a:rPr>
              <a:t>d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6"/>
              </a:rPr>
              <a:t>emoefaktura.mfin.gov.rs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2775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9194885-A12F-4B50-B270-06F44783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3" y="1165230"/>
            <a:ext cx="10120393" cy="49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noProof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Корисничка </a:t>
            </a:r>
            <a:r>
              <a:rPr lang="sr-Cyrl-RS" sz="2800" b="1" u="sng" noProof="0" smtClean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подршка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2832158"/>
            <a:ext cx="913527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sr-Cyrl-RS" sz="2400" dirty="0">
                <a:solidFill>
                  <a:prstClr val="black"/>
                </a:solidFill>
                <a:cs typeface="Calibri" panose="020F0502020204030204"/>
              </a:rPr>
              <a:t>Контакт центар</a:t>
            </a:r>
          </a:p>
          <a:p>
            <a:pPr lvl="0" algn="ctr">
              <a:defRPr/>
            </a:pPr>
            <a:r>
              <a:rPr lang="sr-Cyrl-RS" sz="2400" dirty="0">
                <a:solidFill>
                  <a:prstClr val="black"/>
                </a:solidFill>
                <a:cs typeface="Calibri" panose="020F0502020204030204"/>
              </a:rPr>
              <a:t>(радно време: радним данима од 8 до 20 часова)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Calibri" panose="020F0502020204030204"/>
              </a:rPr>
              <a:t> 011 7777 600</a:t>
            </a:r>
            <a:endParaRPr lang="sr-Cyrl-RS" sz="2400" dirty="0">
              <a:solidFill>
                <a:prstClr val="black"/>
              </a:solidFill>
              <a:cs typeface="Calibri" panose="020F0502020204030204"/>
            </a:endParaRPr>
          </a:p>
          <a:p>
            <a:pPr lvl="0" algn="ctr">
              <a:defRPr/>
            </a:pPr>
            <a:endParaRPr kumimoji="0" lang="sr-Cyrl-R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  <a:p>
            <a:pPr lvl="0" algn="ctr">
              <a:defRPr/>
            </a:pPr>
            <a:r>
              <a:rPr lang="sr-Cyrl-RS" sz="2400" dirty="0">
                <a:solidFill>
                  <a:prstClr val="black"/>
                </a:solidFill>
                <a:cs typeface="Calibri" panose="020F0502020204030204"/>
              </a:rPr>
              <a:t>Адреса електронске поште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Calibri" panose="020F0502020204030204"/>
                <a:hlinkClick r:id="rId5"/>
              </a:rPr>
              <a:t>podrskaefaktura@mfin.gov.rs</a:t>
            </a:r>
            <a:r>
              <a:rPr lang="sr-Latn-RS" sz="2400" dirty="0">
                <a:solidFill>
                  <a:prstClr val="black"/>
                </a:solidFill>
                <a:cs typeface="Calibri" panose="020F0502020204030204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951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3487738"/>
            <a:ext cx="91352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sr-Cyrl-RS" sz="4000" dirty="0">
                <a:solidFill>
                  <a:prstClr val="black"/>
                </a:solidFill>
                <a:cs typeface="Calibri" panose="020F0502020204030204"/>
              </a:rPr>
              <a:t>ХВАЛА НА ПАЖЊИ!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927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38053" y="1992045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Доступне информације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2E757-DEF2-4DB0-9E4C-6D265C401923}"/>
              </a:ext>
            </a:extLst>
          </p:cNvPr>
          <p:cNvSpPr txBox="1"/>
          <p:nvPr/>
        </p:nvSpPr>
        <p:spPr>
          <a:xfrm rot="-10800000" flipV="1">
            <a:off x="877364" y="3668206"/>
            <a:ext cx="107046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  <a:hlinkClick r:id="rId5"/>
              </a:rPr>
              <a:t>efaktura.gov.rs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836034" y="2876292"/>
            <a:ext cx="107046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Портал Министарства финансија е-Фактура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649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noProof="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Законски заступник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836034" y="2272143"/>
            <a:ext cx="913527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Налог на Систему електронских фактура мора да отвори искључиво законски заступник.</a:t>
            </a:r>
            <a:endParaRPr lang="sr-Latn-RS" sz="2400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lvl="0" algn="just">
              <a:defRPr/>
            </a:pPr>
            <a:endParaRPr lang="sr-Latn-RS" sz="2400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Предуслов за приступ СЕФ-у је регистрација/пријава преко Портала за електронску идентификацију.</a:t>
            </a:r>
            <a:endParaRPr lang="sr-Latn-RS" sz="2400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lvl="0" algn="just">
              <a:defRPr/>
            </a:pP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lvl="0" algn="just">
              <a:defRPr/>
            </a:pPr>
            <a:r>
              <a:rPr kumimoji="0" lang="sr-Cyrl-R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Приступ СЕФ-у је могућ искључиво путем пријаве високог степена поузданости (квалификовани електронски сертификат или мобилна апликација </a:t>
            </a:r>
            <a:r>
              <a:rPr kumimoji="0" lang="sr-Latn-R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ConsentID</a:t>
            </a:r>
            <a:r>
              <a: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951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Отварање налога на</a:t>
            </a:r>
            <a:r>
              <a:rPr lang="sr-Cyrl-RS" sz="2800" b="1" u="sng" noProof="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 СЕФ-у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3386154"/>
            <a:ext cx="91352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cs typeface="Calibri" panose="020F0502020204030204"/>
              </a:rPr>
              <a:t>Када се корисник први пут пријав</a:t>
            </a:r>
            <a:r>
              <a:rPr lang="sr-Cyrl-RS" sz="2400" dirty="0" err="1">
                <a:solidFill>
                  <a:prstClr val="black"/>
                </a:solidFill>
                <a:cs typeface="Calibri" panose="020F0502020204030204"/>
              </a:rPr>
              <a:t>љује</a:t>
            </a:r>
            <a:r>
              <a:rPr lang="ru-RU" sz="2400" dirty="0">
                <a:solidFill>
                  <a:prstClr val="black"/>
                </a:solidFill>
                <a:cs typeface="Calibri" panose="020F0502020204030204"/>
              </a:rPr>
              <a:t> на систем е-Фактура, биће прво преусмерен на еИД, а затим на почетни екран за одабир </a:t>
            </a:r>
            <a:r>
              <a:rPr lang="ru-RU" sz="2400" b="1" dirty="0">
                <a:solidFill>
                  <a:prstClr val="black"/>
                </a:solidFill>
                <a:cs typeface="Calibri" panose="020F0502020204030204"/>
              </a:rPr>
              <a:t>Типа субјекта.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75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A5C4C4-DDBF-47AD-84B8-2E7405ACB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3" y="449450"/>
            <a:ext cx="9985953" cy="64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Отварање налога на СЕФ-у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836035" y="1933586"/>
            <a:ext cx="1070465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b="1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b="1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b="1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Тип субјекта: Корисници јавних средстава / ЈБКЈС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Тип субјекта: Привредно друштво, Предузетник, Удружење, Стечајна маса, Фондација/Задужбина, Спортско удружење, Комора / МАТИЧНИ БРОЈ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latin typeface="Calibri" panose="020F0502020204030204"/>
                <a:ea typeface="+mn-lt"/>
                <a:cs typeface="Calibri" panose="020F0502020204030204"/>
              </a:rPr>
              <a:t>Тип субјекта: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latin typeface="Calibri" panose="020F0502020204030204"/>
                <a:ea typeface="+mn-lt"/>
                <a:cs typeface="Calibri" panose="020F0502020204030204"/>
              </a:rPr>
              <a:t>Друго /ПИБ  (апотекарске установе, стамбене заједнице, политичке партије, црквене заједнице...)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latin typeface="Calibri" panose="020F0502020204030204"/>
                <a:ea typeface="+mn-lt"/>
                <a:cs typeface="Calibri" panose="020F0502020204030204"/>
              </a:rPr>
              <a:t>Друго / ПИБ и ЈМБГ (где се у оба поља уности ЈМБГ власника – пољопривредна газдинства)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latin typeface="Calibri" panose="020F0502020204030204"/>
                <a:ea typeface="+mn-lt"/>
                <a:cs typeface="Calibri" panose="020F0502020204030204"/>
              </a:rPr>
              <a:t>Друго / ПИБ и ЈМБГ (порески пуномоћни</a:t>
            </a:r>
            <a:r>
              <a:rPr lang="en-US" dirty="0">
                <a:latin typeface="Calibri" panose="020F0502020204030204"/>
                <a:ea typeface="+mn-lt"/>
                <a:cs typeface="Calibri" panose="020F0502020204030204"/>
              </a:rPr>
              <a:t>k</a:t>
            </a:r>
            <a:r>
              <a:rPr lang="sr-Cyrl-RS" dirty="0">
                <a:latin typeface="Calibri" panose="020F0502020204030204"/>
                <a:ea typeface="+mn-lt"/>
                <a:cs typeface="Calibri" panose="020F0502020204030204"/>
              </a:rPr>
              <a:t> уноси ПИБ правног субјекта и свој ЈМБГ) </a:t>
            </a:r>
            <a:endParaRPr lang="sr-Latn-RS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293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Регистри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3386154"/>
            <a:ext cx="91352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ru-RU" sz="2400" noProof="0" dirty="0">
                <a:solidFill>
                  <a:prstClr val="black"/>
                </a:solidFill>
                <a:cs typeface="Calibri" panose="020F0502020204030204"/>
              </a:rPr>
              <a:t>Агенција за привредне регистре, </a:t>
            </a:r>
            <a:r>
              <a:rPr lang="en-US" sz="2400" dirty="0">
                <a:solidFill>
                  <a:prstClr val="black"/>
                </a:solidFill>
                <a:cs typeface="Calibri" panose="020F0502020204030204"/>
                <a:hlinkClick r:id="rId5"/>
              </a:rPr>
              <a:t>https://www.apr.gov.rs/</a:t>
            </a:r>
            <a:r>
              <a:rPr lang="sr-Cyrl-RS" sz="2400" dirty="0">
                <a:solidFill>
                  <a:prstClr val="black"/>
                </a:solidFill>
                <a:cs typeface="Calibri" panose="020F0502020204030204"/>
              </a:rPr>
              <a:t> </a:t>
            </a:r>
            <a:r>
              <a:rPr lang="ru-RU" sz="2400" noProof="0" dirty="0">
                <a:solidFill>
                  <a:prstClr val="black"/>
                </a:solidFill>
                <a:cs typeface="Calibri" panose="020F0502020204030204"/>
              </a:rPr>
              <a:t> </a:t>
            </a:r>
          </a:p>
          <a:p>
            <a:pPr lvl="0" algn="ctr">
              <a:defRPr/>
            </a:pPr>
            <a:r>
              <a:rPr kumimoji="0" lang="ru-RU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ПИБ</a:t>
            </a:r>
            <a:r>
              <a:rPr kumimoji="0" lang="ru-RU" sz="24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регистар Пореске управе, </a:t>
            </a:r>
            <a:r>
              <a:rPr lang="en-US" sz="2400" dirty="0">
                <a:solidFill>
                  <a:prstClr val="black"/>
                </a:solidFill>
                <a:cs typeface="Calibri" panose="020F0502020204030204"/>
                <a:hlinkClick r:id="rId6"/>
              </a:rPr>
              <a:t>https://www.purs.gov.rs/pib.html</a:t>
            </a:r>
            <a:r>
              <a:rPr lang="sr-Cyrl-RS" sz="2400" dirty="0">
                <a:solidFill>
                  <a:prstClr val="black"/>
                </a:solidFill>
                <a:cs typeface="Calibri" panose="020F0502020204030204"/>
              </a:rPr>
              <a:t> </a:t>
            </a:r>
            <a:endParaRPr kumimoji="0" lang="ru-RU" sz="240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lvl="0" algn="ctr">
              <a:defRPr/>
            </a:pPr>
            <a:r>
              <a:rPr lang="ru-RU" sz="2400" baseline="0" noProof="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Управа</a:t>
            </a:r>
            <a:r>
              <a:rPr lang="ru-RU" sz="2400" noProof="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за трезор, </a:t>
            </a:r>
            <a:r>
              <a:rPr lang="en-US" sz="2400" dirty="0">
                <a:solidFill>
                  <a:prstClr val="black"/>
                </a:solidFill>
                <a:cs typeface="Calibri" panose="020F0502020204030204"/>
                <a:hlinkClick r:id="rId7"/>
              </a:rPr>
              <a:t>https://kjs.trezor.gov.rs/</a:t>
            </a:r>
            <a:r>
              <a:rPr lang="sr-Cyrl-RS" sz="2400" dirty="0">
                <a:solidFill>
                  <a:prstClr val="black"/>
                </a:solidFill>
                <a:cs typeface="Calibri" panose="020F0502020204030204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542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A63EF3E-9A1B-43C3-BD8A-F74002EA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797" y="696143"/>
            <a:ext cx="2918742" cy="858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278B0C-9CC3-4FD8-A4F5-D2EC111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CB48D4-3C2D-4320-8492-FAFDC034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69" y="1216581"/>
            <a:ext cx="2579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0997-9BE5-4D54-9D39-917A427584D6}"/>
              </a:ext>
            </a:extLst>
          </p:cNvPr>
          <p:cNvSpPr txBox="1"/>
          <p:nvPr/>
        </p:nvSpPr>
        <p:spPr>
          <a:xfrm rot="-10800000" flipV="1">
            <a:off x="1084548" y="1730433"/>
            <a:ext cx="101158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Отварање налога на</a:t>
            </a:r>
            <a:r>
              <a:rPr lang="sr-Cyrl-RS" sz="2800" b="1" u="sng" noProof="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 СЕФ-у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09BE-0B68-4E03-9C95-6ED303183477}"/>
              </a:ext>
            </a:extLst>
          </p:cNvPr>
          <p:cNvSpPr txBox="1"/>
          <p:nvPr/>
        </p:nvSpPr>
        <p:spPr>
          <a:xfrm rot="-10800000" flipV="1">
            <a:off x="1528359" y="3386154"/>
            <a:ext cx="91352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cs typeface="Calibri" panose="020F0502020204030204"/>
              </a:rPr>
              <a:t>Уколико законски заступник унесе исправне податке, систем ће после успешне провере података преусмерити корисника на почетни екран његовог новог корисничког налога.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442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480</Words>
  <Application>Microsoft Office PowerPoint</Application>
  <PresentationFormat>Widescreen</PresentationFormat>
  <Paragraphs>93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Podrška Esuf.RS</dc:creator>
  <cp:lastModifiedBy>Support</cp:lastModifiedBy>
  <cp:revision>379</cp:revision>
  <dcterms:created xsi:type="dcterms:W3CDTF">2021-10-28T07:06:00Z</dcterms:created>
  <dcterms:modified xsi:type="dcterms:W3CDTF">2022-09-15T09:10:24Z</dcterms:modified>
</cp:coreProperties>
</file>